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9" r:id="rId27"/>
    <p:sldId id="330" r:id="rId28"/>
    <p:sldId id="328" r:id="rId29"/>
    <p:sldId id="331" r:id="rId30"/>
    <p:sldId id="258" r:id="rId3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1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2019/1/25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800" dirty="0" smtClean="0">
                <a:solidFill>
                  <a:schemeClr val="bg1"/>
                </a:solidFill>
              </a:rPr>
              <a:t>                               知识图谱</a:t>
            </a:r>
            <a:r>
              <a:rPr lang="en-US" altLang="zh-CN" sz="4800" dirty="0" smtClean="0">
                <a:solidFill>
                  <a:schemeClr val="bg1"/>
                </a:solidFill>
              </a:rPr>
              <a:t>2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知识推理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81" y="1887362"/>
            <a:ext cx="5013541" cy="36350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421" y="1936751"/>
            <a:ext cx="4893145" cy="35856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2089" y="5802489"/>
            <a:ext cx="481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统计方法：推理关系图中抽取特征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训练分类器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6181" y="5802489"/>
            <a:ext cx="34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符号推理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7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知识推理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28814"/>
            <a:ext cx="6223000" cy="4356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9067" y="3431822"/>
            <a:ext cx="429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问题：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特征提取、嵌入方式、复杂图效率低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1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774" y="2747894"/>
            <a:ext cx="5019447" cy="2220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79" y="2492435"/>
            <a:ext cx="6466567" cy="35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8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332" y="2747894"/>
            <a:ext cx="5194889" cy="229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79" y="2578017"/>
            <a:ext cx="6179256" cy="339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95" y="2885123"/>
            <a:ext cx="5844840" cy="21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31963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910" y="2747893"/>
            <a:ext cx="4662311" cy="2062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44" y="2522450"/>
            <a:ext cx="6377242" cy="29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488" y="2747893"/>
            <a:ext cx="4639733" cy="20526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747893"/>
            <a:ext cx="6122722" cy="26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310" y="2747893"/>
            <a:ext cx="4763911" cy="21075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23" y="1825625"/>
            <a:ext cx="5503333" cy="23327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54" y="4158353"/>
            <a:ext cx="5344583" cy="15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4756" y="1728788"/>
            <a:ext cx="11006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实例：电商</a:t>
            </a:r>
            <a:r>
              <a:rPr lang="zh-CN" altLang="en-US" dirty="0"/>
              <a:t>知识图谱的构建与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知识图谱构建                          </a:t>
            </a:r>
            <a:r>
              <a:rPr lang="en-US" altLang="zh-CN" dirty="0" smtClean="0"/>
              <a:t>				</a:t>
            </a:r>
            <a:r>
              <a:rPr lang="zh-CN" altLang="en-US" dirty="0" smtClean="0"/>
              <a:t>知识获取：众包、购物信息文本数据、知识推理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56" y="2746661"/>
            <a:ext cx="5305777" cy="261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977" y="3386812"/>
            <a:ext cx="5517445" cy="10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2178" y="1728788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知识融合：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741264"/>
            <a:ext cx="5102578" cy="2136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778" y="2468781"/>
            <a:ext cx="5892095" cy="24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通用和领域知识图谱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777" y="1524000"/>
            <a:ext cx="5769090" cy="53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680" y="1524000"/>
            <a:ext cx="4522710" cy="533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652" y="1524000"/>
            <a:ext cx="4916148" cy="522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搜索与推荐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77333" y="1728788"/>
            <a:ext cx="10676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对于搜索内容的：</a:t>
            </a:r>
            <a:r>
              <a:rPr lang="zh-CN" altLang="en-US" dirty="0" smtClean="0"/>
              <a:t>引入</a:t>
            </a:r>
            <a:r>
              <a:rPr lang="zh-CN" altLang="en-US" dirty="0"/>
              <a:t>推理和关联关系的语义搜索</a:t>
            </a:r>
            <a:br>
              <a:rPr lang="zh-CN" altLang="en-US" dirty="0"/>
            </a:br>
            <a:endParaRPr kumimoji="1" lang="en-US" altLang="zh-CN" dirty="0" smtClean="0"/>
          </a:p>
          <a:p>
            <a:r>
              <a:rPr lang="zh-CN" altLang="en-US" dirty="0"/>
              <a:t>基于概念的查询</a:t>
            </a:r>
            <a:r>
              <a:rPr lang="zh-CN" altLang="en-US" dirty="0" smtClean="0"/>
              <a:t>扩展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 smtClean="0"/>
              <a:t>语义</a:t>
            </a:r>
            <a:r>
              <a:rPr lang="zh-CN" altLang="en-US" dirty="0"/>
              <a:t>搜索中的索引</a:t>
            </a:r>
            <a:r>
              <a:rPr lang="zh-CN" altLang="en-US" dirty="0" smtClean="0"/>
              <a:t>构建</a:t>
            </a:r>
            <a:r>
              <a:rPr lang="en-US" altLang="zh-CN" dirty="0" smtClean="0"/>
              <a:t>:</a:t>
            </a:r>
            <a:r>
              <a:rPr lang="zh-CN" altLang="en-US" dirty="0"/>
              <a:t>通过</a:t>
            </a:r>
            <a:r>
              <a:rPr lang="zh-CN" altLang="en-US" dirty="0" smtClean="0"/>
              <a:t>匹配用户</a:t>
            </a:r>
            <a:r>
              <a:rPr lang="zh-CN" altLang="en-US" dirty="0"/>
              <a:t>意图和文档中以本体标识的概念的相关性给出</a:t>
            </a:r>
            <a:r>
              <a:rPr lang="zh-CN" altLang="en-US" dirty="0" smtClean="0"/>
              <a:t>结果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长概念的处理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566" y="3313366"/>
            <a:ext cx="5334000" cy="30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搜索与推荐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028" y="1790701"/>
            <a:ext cx="7715925" cy="44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2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搜索与推荐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392094"/>
            <a:ext cx="5621161" cy="30667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77" y="2392094"/>
            <a:ext cx="5731203" cy="30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搜索与推荐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6100" y="1728788"/>
            <a:ext cx="110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推荐系统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427087"/>
            <a:ext cx="5153993" cy="300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193" y="2427087"/>
            <a:ext cx="5556171" cy="32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Part4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搜索与推荐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664" y="2030326"/>
            <a:ext cx="7876471" cy="40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自动问答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4755" y="1728788"/>
            <a:ext cx="1122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基于语义解析的知识库问答</a:t>
            </a:r>
            <a:r>
              <a:rPr lang="zh-CN" altLang="en-US" dirty="0" smtClean="0"/>
              <a:t>方法：限定领域</a:t>
            </a:r>
            <a:r>
              <a:rPr lang="en-US" altLang="zh-CN" dirty="0" smtClean="0"/>
              <a:t>		</a:t>
            </a:r>
            <a:r>
              <a:rPr lang="zh-CN" altLang="en-US" dirty="0"/>
              <a:t>基于检索排序的知识库问答</a:t>
            </a:r>
            <a:r>
              <a:rPr lang="zh-CN" altLang="en-US" dirty="0" smtClean="0"/>
              <a:t>方法：语义匹配、深度学习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2483644"/>
            <a:ext cx="5181600" cy="303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0" y="2579907"/>
            <a:ext cx="5677520" cy="28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自动问答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77" y="1728788"/>
            <a:ext cx="8794046" cy="46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自动问答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2191782"/>
            <a:ext cx="7267222" cy="40974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6044" y="1728788"/>
            <a:ext cx="1110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示例模型：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Part5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自动问答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9911" y="1825625"/>
            <a:ext cx="10653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存在的问题与趋势：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面向复杂问句的深度学习知识库问答方法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zh-CN" altLang="en-US" dirty="0"/>
              <a:t>分布式表示与符号表示相结合的知识库</a:t>
            </a:r>
            <a:r>
              <a:rPr lang="zh-CN" altLang="en-US" dirty="0" smtClean="0"/>
              <a:t>问答：</a:t>
            </a:r>
            <a:r>
              <a:rPr lang="zh-CN" altLang="en-US" dirty="0"/>
              <a:t>缺乏已有知识的约束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/>
              <a:t>领域适应性差、无法进行大规模</a:t>
            </a:r>
            <a:r>
              <a:rPr lang="zh-CN" altLang="en-US" dirty="0" smtClean="0"/>
              <a:t>推理：深度学习如何融入传统的逻辑推理规则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/>
              <a:t>对话中的自然语言形式回复 ：</a:t>
            </a:r>
            <a:r>
              <a:rPr lang="zh-CN" altLang="en-US" dirty="0" smtClean="0"/>
              <a:t>自然语言生成 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Part6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语言认知</a:t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6044" y="1728788"/>
            <a:ext cx="1110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基于知识图谱的语言认知</a:t>
            </a:r>
            <a:r>
              <a:rPr kumimoji="1" lang="en-US" altLang="zh-CN" dirty="0"/>
              <a:t>.</a:t>
            </a:r>
            <a:r>
              <a:rPr kumimoji="1" lang="en-US" altLang="zh-CN" dirty="0" smtClean="0"/>
              <a:t>pdf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总结</a:t>
            </a:r>
            <a:endParaRPr kumimoji="1" lang="en-US" altLang="zh-CN" dirty="0" smtClean="0"/>
          </a:p>
          <a:p>
            <a:endParaRPr kumimoji="1" lang="en-US" altLang="zh-CN" smtClean="0"/>
          </a:p>
          <a:p>
            <a:r>
              <a:rPr kumimoji="1" lang="zh-CN" altLang="en-US" smtClean="0"/>
              <a:t>知识</a:t>
            </a:r>
            <a:r>
              <a:rPr kumimoji="1" lang="zh-CN" altLang="en-US" dirty="0"/>
              <a:t>图谱研究挑战与机遇</a:t>
            </a:r>
            <a:r>
              <a:rPr kumimoji="1" lang="en-US" altLang="zh-CN" dirty="0"/>
              <a:t>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知识存储与查询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003160"/>
            <a:ext cx="6033968" cy="39962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2901157"/>
            <a:ext cx="4140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存储与查询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6100" y="1728788"/>
            <a:ext cx="11126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SPARQL 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zh-CN" altLang="en-US" dirty="0"/>
              <a:t>如何有效地存储和</a:t>
            </a:r>
            <a:r>
              <a:rPr lang="zh-CN" altLang="en-US" dirty="0" smtClean="0"/>
              <a:t>查询大规模</a:t>
            </a:r>
            <a:r>
              <a:rPr lang="zh-CN" altLang="en-US" dirty="0"/>
              <a:t>的 </a:t>
            </a:r>
            <a:r>
              <a:rPr lang="en-US" altLang="zh-CN" dirty="0"/>
              <a:t>RDF </a:t>
            </a:r>
            <a:r>
              <a:rPr lang="zh-CN" altLang="en-US" dirty="0"/>
              <a:t>数据集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3070226"/>
            <a:ext cx="6629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存储与查询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31951"/>
            <a:ext cx="7658100" cy="203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3991154"/>
            <a:ext cx="5016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</a:t>
            </a:r>
            <a:r>
              <a:rPr lang="zh-CN" altLang="en-US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存储与查询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7" y="1658144"/>
            <a:ext cx="5943600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40977" y="3581291"/>
            <a:ext cx="4447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其他：分布式环境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数据库连接与融合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4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知识推理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00" y="1936751"/>
            <a:ext cx="5689900" cy="4068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0373"/>
            <a:ext cx="6069188" cy="17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知识推理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11" y="2858999"/>
            <a:ext cx="6203244" cy="199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99111" y="3104444"/>
            <a:ext cx="474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符号推理：确定性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不确定推理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数值推理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42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知识推理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324" y="1936751"/>
            <a:ext cx="5743575" cy="4143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02" y="2133600"/>
            <a:ext cx="5404252" cy="39465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05689" y="6176963"/>
            <a:ext cx="380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FOIL</a:t>
            </a:r>
            <a:r>
              <a:rPr kumimoji="1" lang="zh-CN" altLang="en-US" dirty="0" smtClean="0"/>
              <a:t>算法：信息熵增益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5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8597</TotalTime>
  <Words>220</Words>
  <Application>Microsoft Macintosh PowerPoint</Application>
  <PresentationFormat>宽屏</PresentationFormat>
  <Paragraphs>302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黑体</vt:lpstr>
      <vt:lpstr>宋体</vt:lpstr>
      <vt:lpstr>微软雅黑</vt:lpstr>
      <vt:lpstr>20160528 Action Recognition</vt:lpstr>
      <vt:lpstr>PowerPoint 演示文稿</vt:lpstr>
      <vt:lpstr>Outline</vt:lpstr>
      <vt:lpstr> Part1 知识存储与查询 </vt:lpstr>
      <vt:lpstr> Part1 知识存储与查询 </vt:lpstr>
      <vt:lpstr> Part1 知识存储与查询 </vt:lpstr>
      <vt:lpstr> Part1 知识存储与查询 </vt:lpstr>
      <vt:lpstr> Part2 知识推理 </vt:lpstr>
      <vt:lpstr> Part2 知识推理 </vt:lpstr>
      <vt:lpstr> Part2 知识推理 </vt:lpstr>
      <vt:lpstr> Part2 知识推理 </vt:lpstr>
      <vt:lpstr> Part2 知识推理 </vt:lpstr>
      <vt:lpstr> Part3 通用和领域知识图谱 </vt:lpstr>
      <vt:lpstr> Part3 通用和领域知识图谱 </vt:lpstr>
      <vt:lpstr> Part3 通用和领域知识图谱 </vt:lpstr>
      <vt:lpstr> Part3 通用和领域知识图谱 </vt:lpstr>
      <vt:lpstr> Part3 通用和领域知识图谱 </vt:lpstr>
      <vt:lpstr> Part3 通用和领域知识图谱 </vt:lpstr>
      <vt:lpstr> Part3 通用和领域知识图谱 </vt:lpstr>
      <vt:lpstr> Part3 通用和领域知识图谱 </vt:lpstr>
      <vt:lpstr> Part4 搜索与推荐 </vt:lpstr>
      <vt:lpstr> Part4 搜索与推荐 </vt:lpstr>
      <vt:lpstr> Part4 搜索与推荐 </vt:lpstr>
      <vt:lpstr> Part4 搜索与推荐 </vt:lpstr>
      <vt:lpstr> Part4 搜索与推荐 </vt:lpstr>
      <vt:lpstr> Part5 自动问答 </vt:lpstr>
      <vt:lpstr> Part5 自动问答 </vt:lpstr>
      <vt:lpstr> Part5 自动问答 </vt:lpstr>
      <vt:lpstr> Part5 自动问答 </vt:lpstr>
      <vt:lpstr> Part6语言认知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305</cp:revision>
  <dcterms:created xsi:type="dcterms:W3CDTF">2016-08-18T11:03:00Z</dcterms:created>
  <dcterms:modified xsi:type="dcterms:W3CDTF">2019-01-25T04:59:16Z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